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4" r:id="rId6"/>
    <p:sldId id="273" r:id="rId7"/>
    <p:sldId id="275" r:id="rId8"/>
    <p:sldId id="264" r:id="rId9"/>
    <p:sldId id="26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19751-9DFC-4999-AA50-97F7A6BED9EC}" v="16" dt="2022-11-10T07:20:25.995"/>
    <p1510:client id="{873AC06C-066C-440B-BCD3-D5BA74EDDB5A}" v="1" dt="2021-11-09T17:46:10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дронова Анастасия Владимировна" userId="S::andronova-895@mgpu.ru::294dedab-d071-4e7b-8ccb-20816027f78b" providerId="AD" clId="Web-{873AC06C-066C-440B-BCD3-D5BA74EDDB5A}"/>
    <pc:docChg chg="delSld">
      <pc:chgData name="Андронова Анастасия Владимировна" userId="S::andronova-895@mgpu.ru::294dedab-d071-4e7b-8ccb-20816027f78b" providerId="AD" clId="Web-{873AC06C-066C-440B-BCD3-D5BA74EDDB5A}" dt="2021-11-09T17:46:10.718" v="0"/>
      <pc:docMkLst>
        <pc:docMk/>
      </pc:docMkLst>
      <pc:sldChg chg="del">
        <pc:chgData name="Андронова Анастасия Владимировна" userId="S::andronova-895@mgpu.ru::294dedab-d071-4e7b-8ccb-20816027f78b" providerId="AD" clId="Web-{873AC06C-066C-440B-BCD3-D5BA74EDDB5A}" dt="2021-11-09T17:46:10.718" v="0"/>
        <pc:sldMkLst>
          <pc:docMk/>
          <pc:sldMk cId="3645588866" sldId="258"/>
        </pc:sldMkLst>
      </pc:sldChg>
    </pc:docChg>
  </pc:docChgLst>
  <pc:docChgLst>
    <pc:chgData name="Зенкова Ольга Викторовна" userId="S::zenkovaov@mgpu.ru::dd35fd61-1ca1-4c58-94cf-eb2f45bda8f9" providerId="AD" clId="Web-{0E319751-9DFC-4999-AA50-97F7A6BED9EC}"/>
    <pc:docChg chg="modSld">
      <pc:chgData name="Зенкова Ольга Викторовна" userId="S::zenkovaov@mgpu.ru::dd35fd61-1ca1-4c58-94cf-eb2f45bda8f9" providerId="AD" clId="Web-{0E319751-9DFC-4999-AA50-97F7A6BED9EC}" dt="2022-11-10T07:20:25.995" v="14" actId="20577"/>
      <pc:docMkLst>
        <pc:docMk/>
      </pc:docMkLst>
      <pc:sldChg chg="modSp">
        <pc:chgData name="Зенкова Ольга Викторовна" userId="S::zenkovaov@mgpu.ru::dd35fd61-1ca1-4c58-94cf-eb2f45bda8f9" providerId="AD" clId="Web-{0E319751-9DFC-4999-AA50-97F7A6BED9EC}" dt="2022-11-10T07:18:50.305" v="7" actId="20577"/>
        <pc:sldMkLst>
          <pc:docMk/>
          <pc:sldMk cId="3468873733" sldId="257"/>
        </pc:sldMkLst>
        <pc:spChg chg="mod">
          <ac:chgData name="Зенкова Ольга Викторовна" userId="S::zenkovaov@mgpu.ru::dd35fd61-1ca1-4c58-94cf-eb2f45bda8f9" providerId="AD" clId="Web-{0E319751-9DFC-4999-AA50-97F7A6BED9EC}" dt="2022-11-10T07:18:50.305" v="7" actId="20577"/>
          <ac:spMkLst>
            <pc:docMk/>
            <pc:sldMk cId="3468873733" sldId="257"/>
            <ac:spMk id="3" creationId="{00000000-0000-0000-0000-000000000000}"/>
          </ac:spMkLst>
        </pc:spChg>
      </pc:sldChg>
      <pc:sldChg chg="modSp">
        <pc:chgData name="Зенкова Ольга Викторовна" userId="S::zenkovaov@mgpu.ru::dd35fd61-1ca1-4c58-94cf-eb2f45bda8f9" providerId="AD" clId="Web-{0E319751-9DFC-4999-AA50-97F7A6BED9EC}" dt="2022-11-10T07:20:25.995" v="14" actId="20577"/>
        <pc:sldMkLst>
          <pc:docMk/>
          <pc:sldMk cId="2666549116" sldId="259"/>
        </pc:sldMkLst>
        <pc:spChg chg="mod">
          <ac:chgData name="Зенкова Ольга Викторовна" userId="S::zenkovaov@mgpu.ru::dd35fd61-1ca1-4c58-94cf-eb2f45bda8f9" providerId="AD" clId="Web-{0E319751-9DFC-4999-AA50-97F7A6BED9EC}" dt="2022-11-10T07:20:25.995" v="14" actId="20577"/>
          <ac:spMkLst>
            <pc:docMk/>
            <pc:sldMk cId="2666549116" sldId="25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21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34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84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66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30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08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31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31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28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20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65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E2B3-2FCF-4B97-9351-C51DE4D3C1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7D257-0C34-4C39-A3CF-27E82D3DE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75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6728"/>
            <a:ext cx="10008358" cy="48210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600" b="1" dirty="0"/>
              <a:t>ДЕПАРТАМЕНТ ОБРАЗОВАНИЯ ГОРОДА МОСКВЫ </a:t>
            </a:r>
            <a:br>
              <a:rPr lang="ru-RU" sz="1600" b="1" dirty="0"/>
            </a:br>
            <a:r>
              <a:rPr lang="ru-RU" sz="1600" b="1" dirty="0"/>
              <a:t>Государственное автономное образовательное учреждение </a:t>
            </a:r>
            <a:br>
              <a:rPr lang="ru-RU" sz="1600" b="1" dirty="0"/>
            </a:br>
            <a:r>
              <a:rPr lang="ru-RU" sz="1600" b="1" dirty="0"/>
              <a:t>высшего образования города Москвы </a:t>
            </a:r>
            <a:br>
              <a:rPr lang="ru-RU" sz="1600" b="1" dirty="0"/>
            </a:br>
            <a:r>
              <a:rPr lang="ru-RU" sz="1600" b="1" dirty="0"/>
              <a:t>“Московский городской педагогический университет” </a:t>
            </a:r>
            <a:br>
              <a:rPr lang="ru-RU" sz="1600" b="1" dirty="0"/>
            </a:br>
            <a:endParaRPr lang="ru-RU" sz="1600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Программа повышения квалификации</a:t>
            </a:r>
            <a:endParaRPr lang="ru-RU" dirty="0">
              <a:cs typeface="Calibri"/>
            </a:endParaRPr>
          </a:p>
          <a:p>
            <a:r>
              <a:rPr lang="en-US" dirty="0"/>
              <a:t>STEAM </a:t>
            </a:r>
            <a:r>
              <a:rPr lang="ru-RU" dirty="0"/>
              <a:t>практика применения конструктора "</a:t>
            </a:r>
            <a:r>
              <a:rPr lang="ru-RU" dirty="0" err="1"/>
              <a:t>Йохокуб</a:t>
            </a:r>
            <a:r>
              <a:rPr lang="ru-RU" dirty="0"/>
              <a:t>" </a:t>
            </a:r>
          </a:p>
          <a:p>
            <a:r>
              <a:rPr lang="ru-RU" dirty="0"/>
              <a:t>в дошкольном образовании 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Тема </a:t>
            </a:r>
            <a:r>
              <a:rPr lang="ru-RU" dirty="0" smtClean="0"/>
              <a:t>игры : «</a:t>
            </a:r>
            <a:r>
              <a:rPr lang="ru-RU" dirty="0" err="1" smtClean="0"/>
              <a:t>Йохоматрёшка</a:t>
            </a:r>
            <a:r>
              <a:rPr lang="ru-RU" dirty="0" smtClean="0"/>
              <a:t>: символы России»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6559" y="4888468"/>
            <a:ext cx="7948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Выполнила: </a:t>
            </a:r>
            <a:r>
              <a:rPr lang="ru-RU" dirty="0" smtClean="0"/>
              <a:t>Дубровина О.В.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Образовательная </a:t>
            </a:r>
            <a:r>
              <a:rPr lang="ru-RU" dirty="0" smtClean="0"/>
              <a:t>организация: ГБОУ «Курчатовская школа»</a:t>
            </a:r>
            <a:endParaRPr lang="ru-RU" dirty="0"/>
          </a:p>
          <a:p>
            <a:pPr algn="r"/>
            <a:r>
              <a:rPr lang="ru-RU" dirty="0" smtClean="0"/>
              <a:t>Город Москва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80645" y="6228834"/>
            <a:ext cx="1503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Москва 202</a:t>
            </a:r>
            <a:r>
              <a:rPr lang="en-US" dirty="0"/>
              <a:t>2</a:t>
            </a:r>
            <a:r>
              <a:rPr lang="ru-RU" dirty="0"/>
              <a:t> 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42" y="260882"/>
            <a:ext cx="1284695" cy="1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Yohocube_logo_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6855" y="338864"/>
            <a:ext cx="2028092" cy="73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87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11-20_16-10-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6" y="326479"/>
            <a:ext cx="10846263" cy="62923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2200" b="1" dirty="0" smtClean="0">
                <a:solidFill>
                  <a:srgbClr val="7030A0"/>
                </a:solidFill>
              </a:rPr>
              <a:t>Цель игры: Нравственно-патриотическое воспитание дошкольников. Закрепить знания детей о том в какой стране они живут через знакомство с «негосударственными символами России». 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Развивать чувство ответственности и гордости за свою страну. Учить детей соблюдать правила во время игры. 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44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8809" y="2611094"/>
            <a:ext cx="3870000" cy="2902500"/>
          </a:xfrm>
        </p:spPr>
      </p:pic>
      <p:pic>
        <p:nvPicPr>
          <p:cNvPr id="7" name="Рисунок 6" descr="IMG_4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785449" y="2614689"/>
            <a:ext cx="4604281" cy="3453211"/>
          </a:xfrm>
          <a:prstGeom prst="rect">
            <a:avLst/>
          </a:prstGeom>
        </p:spPr>
      </p:pic>
      <p:pic>
        <p:nvPicPr>
          <p:cNvPr id="8" name="Рисунок 7" descr="IMG_45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173850" y="2755483"/>
            <a:ext cx="3697809" cy="27733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450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02692" y="2146362"/>
            <a:ext cx="3854606" cy="3163099"/>
          </a:xfrm>
          <a:prstGeom prst="rect">
            <a:avLst/>
          </a:prstGeom>
        </p:spPr>
      </p:pic>
      <p:pic>
        <p:nvPicPr>
          <p:cNvPr id="5" name="Рисунок 4" descr="IMG_4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1245" y="3334043"/>
            <a:ext cx="4342228" cy="3256671"/>
          </a:xfrm>
          <a:prstGeom prst="rect">
            <a:avLst/>
          </a:prstGeom>
        </p:spPr>
      </p:pic>
      <p:pic>
        <p:nvPicPr>
          <p:cNvPr id="7" name="Рисунок 6" descr="IMG_44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083" y="3362178"/>
            <a:ext cx="3985845" cy="298938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Квест-игра</a:t>
            </a:r>
            <a:r>
              <a:rPr lang="ru-RU" b="1" dirty="0" smtClean="0">
                <a:solidFill>
                  <a:srgbClr val="7030A0"/>
                </a:solidFill>
              </a:rPr>
              <a:t> «В поисках символов России»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Конструирование матрёшки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cs typeface="Aparajita" pitchFamily="34" charset="0"/>
              </a:rPr>
              <a:t> </a:t>
            </a:r>
            <a:endParaRPr lang="ru-RU" dirty="0" smtClean="0">
              <a:cs typeface="Aparajita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IMG_421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693" y="3826415"/>
            <a:ext cx="3474720" cy="2606040"/>
          </a:xfrm>
          <a:prstGeom prst="rect">
            <a:avLst/>
          </a:prstGeom>
        </p:spPr>
      </p:pic>
      <p:pic>
        <p:nvPicPr>
          <p:cNvPr id="5" name="Рисунок 4" descr="IMG_4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5191" y="1252025"/>
            <a:ext cx="3507545" cy="2630658"/>
          </a:xfrm>
          <a:prstGeom prst="rect">
            <a:avLst/>
          </a:prstGeom>
        </p:spPr>
      </p:pic>
      <p:pic>
        <p:nvPicPr>
          <p:cNvPr id="6" name="Рисунок 5" descr="IMG_4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631" y="2504050"/>
            <a:ext cx="3657598" cy="27431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Декорирование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c428ad8-9aae-4574-8609-f7f9380f03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830" y="1378634"/>
            <a:ext cx="3394432" cy="2651862"/>
          </a:xfrm>
          <a:prstGeom prst="rect">
            <a:avLst/>
          </a:prstGeom>
        </p:spPr>
      </p:pic>
      <p:pic>
        <p:nvPicPr>
          <p:cNvPr id="5" name="Рисунок 4" descr="bce40d14-120c-4607-9b48-1bcba07248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1324" y="2264896"/>
            <a:ext cx="2711501" cy="3158196"/>
          </a:xfrm>
          <a:prstGeom prst="rect">
            <a:avLst/>
          </a:prstGeom>
        </p:spPr>
      </p:pic>
      <p:pic>
        <p:nvPicPr>
          <p:cNvPr id="8" name="Рисунок 7" descr="fdcded89-7f3c-4a51-ba4f-4c7e40ff6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920110" y="1165812"/>
            <a:ext cx="3671668" cy="2755472"/>
          </a:xfrm>
          <a:prstGeom prst="rect">
            <a:avLst/>
          </a:prstGeom>
        </p:spPr>
      </p:pic>
      <p:pic>
        <p:nvPicPr>
          <p:cNvPr id="10" name="Рисунок 9" descr="IMG_43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9825" y="4292705"/>
            <a:ext cx="3057431" cy="2368348"/>
          </a:xfrm>
          <a:prstGeom prst="rect">
            <a:avLst/>
          </a:prstGeom>
        </p:spPr>
      </p:pic>
      <p:pic>
        <p:nvPicPr>
          <p:cNvPr id="11" name="Рисунок 10" descr="IMG_43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87396" y="4030393"/>
            <a:ext cx="3432517" cy="25743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Кубики с символами России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IMG_4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3817" y="1434905"/>
            <a:ext cx="3299882" cy="2565798"/>
          </a:xfrm>
        </p:spPr>
      </p:pic>
      <p:pic>
        <p:nvPicPr>
          <p:cNvPr id="7" name="Рисунок 6" descr="IMG_4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6755" y="675249"/>
            <a:ext cx="3545060" cy="2658794"/>
          </a:xfrm>
          <a:prstGeom prst="rect">
            <a:avLst/>
          </a:prstGeom>
        </p:spPr>
      </p:pic>
      <p:pic>
        <p:nvPicPr>
          <p:cNvPr id="9" name="Рисунок 8" descr="IMG_43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9786" y="3784209"/>
            <a:ext cx="3952021" cy="28276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 Игра «Лото»: Кубики из авоськи  раскладываются на столе . Получается игровое поле. Ведущий достает карточки из кармашка матрёшки, а игроки накрывают ими совпавшие картинки. Выигрывает тот, кто первым накроет карточками все картинки.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4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9194" y="1786596"/>
            <a:ext cx="3265367" cy="2449025"/>
          </a:xfrm>
        </p:spPr>
      </p:pic>
      <p:pic>
        <p:nvPicPr>
          <p:cNvPr id="5" name="Рисунок 4" descr="IMG_4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5700" y="1514195"/>
            <a:ext cx="2827605" cy="2544334"/>
          </a:xfrm>
          <a:prstGeom prst="rect">
            <a:avLst/>
          </a:prstGeom>
        </p:spPr>
      </p:pic>
      <p:pic>
        <p:nvPicPr>
          <p:cNvPr id="6" name="Рисунок 5" descr="IMG_45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7760" y="1557033"/>
            <a:ext cx="2869810" cy="2523883"/>
          </a:xfrm>
          <a:prstGeom prst="rect">
            <a:avLst/>
          </a:prstGeom>
        </p:spPr>
      </p:pic>
      <p:pic>
        <p:nvPicPr>
          <p:cNvPr id="7" name="Рисунок 6" descr="IMG_43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531" y="4002258"/>
            <a:ext cx="3329354" cy="2497015"/>
          </a:xfrm>
          <a:prstGeom prst="rect">
            <a:avLst/>
          </a:prstGeom>
        </p:spPr>
      </p:pic>
      <p:pic>
        <p:nvPicPr>
          <p:cNvPr id="9" name="Рисунок 8" descr="IMG_43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9400" y="4192172"/>
            <a:ext cx="3439672" cy="2250830"/>
          </a:xfrm>
          <a:prstGeom prst="rect">
            <a:avLst/>
          </a:prstGeom>
        </p:spPr>
      </p:pic>
      <p:pic>
        <p:nvPicPr>
          <p:cNvPr id="10" name="Рисунок 9" descr="IMG_45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2629" y="4192173"/>
            <a:ext cx="2255416" cy="24548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365125"/>
            <a:ext cx="14151429" cy="528093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000" dirty="0" smtClean="0"/>
          </a:p>
          <a:p>
            <a:endParaRPr lang="ru-RU" sz="40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 rot="10800000" flipV="1">
            <a:off x="812800" y="227380"/>
            <a:ext cx="1062445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Варианты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 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 :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Лото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Задачи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: расширять представления детей о символах России.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Развивать пространственное мышление, развивать мелкую моторику рук;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Ход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 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игры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 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 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ведущий берет хаотично маленькие карточки, называет, что на ней изображено, и показывает игрокам. Тот игрок, у которого соответствует картинка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забирает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карточку себе и закрывает ею соответствующее поле на кубике. Игра продолжается до тех пор, пока один из игроков не закроет всю большую карту на кубиках.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 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Выигрывает тот, кто первый закроет на своей карте все картинки.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Назови и расскажи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Задачи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: обогащать и активизировать словарный запас детей, развивать связную речь, коммуникативные навыки;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Ход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 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игры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 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 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один игрок вытаскивает любую маленькую карточку, остальные должны назвать, что изображено, найти эту картинку на кубике и рассказать об объекте.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Запомни и расскажи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Задачи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: развивать зрительную память, связную речь, мелкую моторику рук;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Ход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 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 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игроки раскладывают кубики перед собой 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4-7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шт., рассматривают и запоминают их расположение несколько минут, затем должны будут назвать, что изображено на них.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Будь внимательный!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Задачи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: развивать зрительную память, наблюдательность, связную речь;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Ход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 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 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игроки раскладывают кубики перед собой 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4-7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шт., рассматривают и запоминают их расположение несколько минут, затем отворачиваются, а ведущий убирает один или несколько из них. Задача игроков назвать, каких картинок не хватает.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Угадай по описанию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Задачи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: развивать наглядно-образное и словесно-логическое мышление, связную речь, умение играть в коллективе.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•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Ход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 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 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один из игроков берёт кубик, не показывая ее другим, и пытается описать выбранный объект так, чтобы другие игроки смогли угадать.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 6. 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Звучащие картинки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Выбрать те карточки, в названиях которых слышен звук [а])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. Слуховая память, внимание, наблюдательность,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фонематический слух, восприятие звука. Развивать речь детей, пополнение словарного запаса детей. Учить осознанно, относиться к выполнению правил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 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  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44EBE6DA6899140BE78B0B5D45618E9" ma:contentTypeVersion="11" ma:contentTypeDescription="Создание документа." ma:contentTypeScope="" ma:versionID="45775e64da1786db50e2f5b58196e88e">
  <xsd:schema xmlns:xsd="http://www.w3.org/2001/XMLSchema" xmlns:xs="http://www.w3.org/2001/XMLSchema" xmlns:p="http://schemas.microsoft.com/office/2006/metadata/properties" xmlns:ns2="f580ddcb-1de6-4d59-b77e-d45a46ab1b2b" xmlns:ns3="5ede2be1-ca6a-412c-9aad-abae7af71982" targetNamespace="http://schemas.microsoft.com/office/2006/metadata/properties" ma:root="true" ma:fieldsID="6a1e8d3020840bf7b4880d50ec0f1a43" ns2:_="" ns3:_="">
    <xsd:import namespace="f580ddcb-1de6-4d59-b77e-d45a46ab1b2b"/>
    <xsd:import namespace="5ede2be1-ca6a-412c-9aad-abae7af719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0ddcb-1de6-4d59-b77e-d45a46ab1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e31a0777-c4de-4775-a844-3447fcf661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e2be1-ca6a-412c-9aad-abae7af7198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5ad7901-4a0a-464e-8304-96d17a40316a}" ma:internalName="TaxCatchAll" ma:showField="CatchAllData" ma:web="5ede2be1-ca6a-412c-9aad-abae7af71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80ddcb-1de6-4d59-b77e-d45a46ab1b2b">
      <Terms xmlns="http://schemas.microsoft.com/office/infopath/2007/PartnerControls"/>
    </lcf76f155ced4ddcb4097134ff3c332f>
    <TaxCatchAll xmlns="5ede2be1-ca6a-412c-9aad-abae7af71982" xsi:nil="true"/>
  </documentManagement>
</p:properties>
</file>

<file path=customXml/itemProps1.xml><?xml version="1.0" encoding="utf-8"?>
<ds:datastoreItem xmlns:ds="http://schemas.openxmlformats.org/officeDocument/2006/customXml" ds:itemID="{8462CF93-56AF-43BF-8A5A-B35413F148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80ddcb-1de6-4d59-b77e-d45a46ab1b2b"/>
    <ds:schemaRef ds:uri="5ede2be1-ca6a-412c-9aad-abae7af719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99D0B7-9656-4312-9362-59C2CF3A1F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5DEA69-BF93-413D-94E0-BE7C0C978409}">
  <ds:schemaRefs>
    <ds:schemaRef ds:uri="http://schemas.microsoft.com/office/2006/metadata/properties"/>
    <ds:schemaRef ds:uri="http://schemas.microsoft.com/office/infopath/2007/PartnerControls"/>
    <ds:schemaRef ds:uri="f580ddcb-1de6-4d59-b77e-d45a46ab1b2b"/>
    <ds:schemaRef ds:uri="5ede2be1-ca6a-412c-9aad-abae7af7198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94</Words>
  <Application>Microsoft Office PowerPoint</Application>
  <PresentationFormat>Произвольный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</vt:lpstr>
      <vt:lpstr>Слайд 2</vt:lpstr>
      <vt:lpstr>Цель игры: Нравственно-патриотическое воспитание дошкольников. Закрепить знания детей о том в какой стране они живут через знакомство с «негосударственными символами России».  Развивать чувство ответственности и гордости за свою страну. Учить детей соблюдать правила во время игры.  </vt:lpstr>
      <vt:lpstr> Квест-игра «В поисках символов России»</vt:lpstr>
      <vt:lpstr>Конструирование матрёшки</vt:lpstr>
      <vt:lpstr>Декорирование  </vt:lpstr>
      <vt:lpstr>Кубики с символами России</vt:lpstr>
      <vt:lpstr> Игра «Лото»: Кубики из авоськи  раскладываются на столе . Получается игровое поле. Ведущий достает карточки из кармашка матрёшки, а игроки накрывают ими совпавшие картинки. Выигрывает тот, кто первым накроет карточками все картинки.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Литвинова Светлана Николаевна</dc:creator>
  <cp:lastModifiedBy>User</cp:lastModifiedBy>
  <cp:revision>103</cp:revision>
  <dcterms:created xsi:type="dcterms:W3CDTF">2016-04-26T20:41:59Z</dcterms:created>
  <dcterms:modified xsi:type="dcterms:W3CDTF">2023-02-08T17:48:05Z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0x010100544EBE6DA6899140BE78B0B5D45618E9</vt:lpwstr>
  </property>
</Properties>
</file>